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.poelman@noorderpoort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80150"/>
          </a:xfrm>
        </p:spPr>
        <p:txBody>
          <a:bodyPr>
            <a:normAutofit/>
          </a:bodyPr>
          <a:lstStyle/>
          <a:p>
            <a:r>
              <a:rPr lang="nl-NL" dirty="0" smtClean="0"/>
              <a:t>Les </a:t>
            </a:r>
            <a:r>
              <a:rPr lang="nl-NL" dirty="0" smtClean="0"/>
              <a:t>7</a:t>
            </a:r>
            <a:endParaRPr lang="nl-NL" dirty="0" smtClean="0"/>
          </a:p>
          <a:p>
            <a:r>
              <a:rPr lang="nl-NL" dirty="0" smtClean="0"/>
              <a:t>Zorgrapportage |</a:t>
            </a:r>
          </a:p>
          <a:p>
            <a:r>
              <a:rPr lang="nl-NL" dirty="0" smtClean="0"/>
              <a:t>Cirkel van </a:t>
            </a:r>
            <a:r>
              <a:rPr lang="nl-NL" dirty="0" err="1" smtClean="0"/>
              <a:t>Deming</a:t>
            </a:r>
            <a:endParaRPr lang="nl-NL" dirty="0" smtClean="0"/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2018-2019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0"/>
            <a:ext cx="2917997" cy="41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Cirkel van </a:t>
            </a:r>
            <a:r>
              <a:rPr lang="nl-NL" dirty="0" err="1" smtClean="0"/>
              <a:t>Deming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Cirkel bestaat uit vier opeenvolgende onderdelen om processen van kwaliteitszorg beter te beheersen:</a:t>
            </a:r>
          </a:p>
          <a:p>
            <a:pPr>
              <a:buAutoNum type="arabicPeriod"/>
            </a:pPr>
            <a:r>
              <a:rPr lang="nl-NL" dirty="0" smtClean="0"/>
              <a:t>Plan: 	Plan maken en voorbereidingen treffen</a:t>
            </a:r>
          </a:p>
          <a:p>
            <a:pPr>
              <a:buAutoNum type="arabicPeriod"/>
            </a:pPr>
            <a:r>
              <a:rPr lang="nl-NL" dirty="0" smtClean="0"/>
              <a:t>Do: 		Plan uitvoeren</a:t>
            </a:r>
          </a:p>
          <a:p>
            <a:pPr>
              <a:buAutoNum type="arabicPeriod"/>
            </a:pPr>
            <a:r>
              <a:rPr lang="nl-NL" dirty="0" smtClean="0"/>
              <a:t>Check: 	Uitvoering controleren</a:t>
            </a:r>
          </a:p>
          <a:p>
            <a:pPr>
              <a:buAutoNum type="arabicPeriod"/>
            </a:pPr>
            <a:r>
              <a:rPr lang="nl-NL" dirty="0" smtClean="0"/>
              <a:t>Act: 		Problemen oplossen die je bij check hebt geconstateerd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We noemen dit ook wel: de ‘PDCA-cyclus’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79" y="4305352"/>
            <a:ext cx="4356191" cy="23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Maatschappelijke zorg 1</a:t>
            </a:r>
          </a:p>
          <a:p>
            <a:r>
              <a:rPr lang="nl-NL" dirty="0" smtClean="0"/>
              <a:t>Naar VW thema 3</a:t>
            </a:r>
          </a:p>
          <a:p>
            <a:r>
              <a:rPr lang="nl-NL" dirty="0" smtClean="0"/>
              <a:t>Maak opdracht </a:t>
            </a:r>
            <a:r>
              <a:rPr lang="nl-NL" dirty="0" smtClean="0"/>
              <a:t>10, 11 en 12</a:t>
            </a:r>
            <a:endParaRPr lang="nl-NL" dirty="0" smtClean="0"/>
          </a:p>
          <a:p>
            <a:r>
              <a:rPr lang="nl-NL" dirty="0" smtClean="0"/>
              <a:t>Alle opdrachten die jullie t/m vandaag hebben gemaakt sturen jullie vóór het </a:t>
            </a:r>
            <a:r>
              <a:rPr lang="nl-NL" dirty="0" err="1" smtClean="0"/>
              <a:t>toetsmoment</a:t>
            </a:r>
            <a:r>
              <a:rPr lang="nl-NL" dirty="0" smtClean="0"/>
              <a:t> dus </a:t>
            </a:r>
            <a:r>
              <a:rPr lang="nl-NL" b="1" u="sng" dirty="0" smtClean="0"/>
              <a:t>uiterlijk 7 november </a:t>
            </a:r>
            <a:r>
              <a:rPr lang="nl-NL" dirty="0" smtClean="0"/>
              <a:t>in één bestand naar: </a:t>
            </a:r>
            <a:r>
              <a:rPr lang="nl-NL" dirty="0" smtClean="0">
                <a:hlinkClick r:id="rId2"/>
              </a:rPr>
              <a:t>s.poelman@noorderpoort.nl</a:t>
            </a:r>
            <a:endParaRPr lang="nl-NL" dirty="0" smtClean="0"/>
          </a:p>
          <a:p>
            <a:r>
              <a:rPr lang="nl-NL" dirty="0" err="1" smtClean="0"/>
              <a:t>Toetsstof</a:t>
            </a:r>
            <a:r>
              <a:rPr lang="nl-NL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Boek Methodiek en begeleiden: 	thema 1 &amp; 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Boek Maatschappelijke Zorg 1: 	thema 3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0"/>
            <a:ext cx="2920237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nl-NL" dirty="0" smtClean="0"/>
              <a:t>3.4 Zorgrapportage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24566"/>
            <a:ext cx="8596668" cy="3880773"/>
          </a:xfrm>
        </p:spPr>
        <p:txBody>
          <a:bodyPr/>
          <a:lstStyle/>
          <a:p>
            <a:r>
              <a:rPr lang="nl-NL" dirty="0" smtClean="0"/>
              <a:t>Functies van zorgdossier:</a:t>
            </a:r>
          </a:p>
          <a:p>
            <a:pPr>
              <a:buFontTx/>
              <a:buChar char="-"/>
            </a:pPr>
            <a:r>
              <a:rPr lang="nl-NL" dirty="0" smtClean="0"/>
              <a:t>Informeren van cliënt, collega’s en andere professionals (in de keten) over voortgang zorg</a:t>
            </a:r>
          </a:p>
          <a:p>
            <a:pPr>
              <a:buFontTx/>
              <a:buChar char="-"/>
            </a:pPr>
            <a:r>
              <a:rPr lang="nl-NL" dirty="0" smtClean="0"/>
              <a:t>Terug kunnen zoeken van gegevens rondom die voortgang</a:t>
            </a:r>
          </a:p>
          <a:p>
            <a:pPr>
              <a:buFontTx/>
              <a:buChar char="-"/>
            </a:pPr>
            <a:r>
              <a:rPr lang="nl-NL" dirty="0" smtClean="0"/>
              <a:t>Zorgverzekeraar (eist inzage in voortgang zorgplannen / nakomen afspraken)</a:t>
            </a:r>
          </a:p>
          <a:p>
            <a:pPr>
              <a:buFontTx/>
              <a:buChar char="-"/>
            </a:pPr>
            <a:r>
              <a:rPr lang="nl-NL" dirty="0" smtClean="0"/>
              <a:t>Naleven van rechten cliënt</a:t>
            </a:r>
          </a:p>
          <a:p>
            <a:pPr>
              <a:buFontTx/>
              <a:buChar char="-"/>
            </a:pPr>
            <a:r>
              <a:rPr lang="nl-NL" dirty="0" smtClean="0"/>
              <a:t>Afleggen van verantwoording (inspectie Gezondheidszorg, klachtafhandeling)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Het is geen vrijblijvende zaak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Bewaarplicht van 15 jaar (na ‘ontslag’ of overlijden cliënt)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505" y="4833257"/>
            <a:ext cx="4784495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Juridische inbedding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Artsen hebben te maken met de wet op de geneeskundige </a:t>
            </a:r>
            <a:r>
              <a:rPr lang="nl-NL" dirty="0" err="1" smtClean="0"/>
              <a:t>behandelingsvereenkomst</a:t>
            </a:r>
            <a:r>
              <a:rPr lang="nl-NL" dirty="0" smtClean="0"/>
              <a:t> (WGBO)</a:t>
            </a:r>
          </a:p>
          <a:p>
            <a:r>
              <a:rPr lang="nl-NL" dirty="0" smtClean="0"/>
              <a:t>Ieder die beroepsmatig iets doet met dossier heeft te maken met Wet bescherming persoonsgegevens (WBP) Beroepsgeheim/geheimhoudingsplicht</a:t>
            </a:r>
          </a:p>
          <a:p>
            <a:r>
              <a:rPr lang="nl-NL" dirty="0" smtClean="0"/>
              <a:t>Vraag altijd wat gebruikelijk is in de instelling;</a:t>
            </a:r>
          </a:p>
          <a:p>
            <a:pPr>
              <a:buFontTx/>
              <a:buChar char="-"/>
            </a:pPr>
            <a:r>
              <a:rPr lang="nl-NL" dirty="0" smtClean="0"/>
              <a:t>Waar en hoe bewaar je papieren en digitale dossiers</a:t>
            </a:r>
          </a:p>
          <a:p>
            <a:pPr>
              <a:buFontTx/>
              <a:buChar char="-"/>
            </a:pPr>
            <a:r>
              <a:rPr lang="nl-NL" dirty="0" smtClean="0"/>
              <a:t>Wie heeft toegang tot de gegevens</a:t>
            </a:r>
          </a:p>
          <a:p>
            <a:pPr>
              <a:buFontTx/>
              <a:buChar char="-"/>
            </a:pPr>
            <a:r>
              <a:rPr lang="nl-NL" dirty="0" smtClean="0"/>
              <a:t>Instellingsprotocollen staan bol van deze afspraken</a:t>
            </a:r>
          </a:p>
          <a:p>
            <a:pPr>
              <a:buFontTx/>
              <a:buChar char="-"/>
            </a:pPr>
            <a:r>
              <a:rPr lang="nl-NL" dirty="0" smtClean="0"/>
              <a:t>Wees dus terughoudend met de papierversnipperaar, kijk eerst wat er is vastgelegd over bewaarplicht (welke documentatie dient (15 jaar) bewaard te blijven?)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123" y="0"/>
            <a:ext cx="3848877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28369" cy="1320800"/>
          </a:xfrm>
        </p:spPr>
        <p:txBody>
          <a:bodyPr/>
          <a:lstStyle/>
          <a:p>
            <a:r>
              <a:rPr lang="nl-NL" dirty="0"/>
              <a:t>Rechten van cliënt rond het eigen dossier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Inzagerecht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Wijzigingsrecht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Kopierecht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Vernietigingsrecht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14" y="4787576"/>
            <a:ext cx="5671486" cy="20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80620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Inzagerecht (geldt niet voor de delen waarin anderen genoemd worden)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25048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Ouders van kinderen tot 12 jaar: mogen dossier van kind inzien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Ouders van jongeren (12-16) mogen enkel inzage als hun kind hiervoor expliciet toestemming geeft.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Vanaf 16 jaar: altijd inzagerecht voor de cliënt.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Familieleden mogen het dossier enkel inzien als cliënt (of zijn/haar gemachtigde) daarvoor schriftelijk toestemming geeft.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63" y="3665435"/>
            <a:ext cx="5320937" cy="31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Wijzigingsrecht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Client/gemachtigde heeft het recht gegevens in dossier te laten wijzigen</a:t>
            </a:r>
          </a:p>
          <a:p>
            <a:r>
              <a:rPr lang="nl-NL" dirty="0" smtClean="0"/>
              <a:t>Instelling kan dat alleen weigeren bij zwaarwegende omstandigheden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329" y="3339329"/>
            <a:ext cx="3518671" cy="35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Kopierecht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Client heeft het recht een kopie van diens dossier te ontvangen</a:t>
            </a:r>
          </a:p>
          <a:p>
            <a:r>
              <a:rPr lang="nl-NL" dirty="0" smtClean="0"/>
              <a:t>Persoonlijk overhandigen</a:t>
            </a:r>
          </a:p>
          <a:p>
            <a:r>
              <a:rPr lang="nl-NL" dirty="0" smtClean="0"/>
              <a:t>In dossier notitie maken dat cliënt een kopie heeft ontvangen</a:t>
            </a:r>
          </a:p>
          <a:p>
            <a:r>
              <a:rPr lang="nl-NL" dirty="0" smtClean="0"/>
              <a:t>Kijk altijd naar de instellingsregels hieromtrent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20614"/>
            <a:ext cx="4885509" cy="33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smtClean="0"/>
              <a:t>Vernietigingsrecht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6818"/>
            <a:ext cx="9315752" cy="3880773"/>
          </a:xfrm>
        </p:spPr>
        <p:txBody>
          <a:bodyPr/>
          <a:lstStyle/>
          <a:p>
            <a:r>
              <a:rPr lang="nl-NL" dirty="0" smtClean="0"/>
              <a:t>Cliënt uit behandeling verzoekt om dossiervernietiging binnen de 15 jaar bewaartermijn.</a:t>
            </a:r>
          </a:p>
          <a:p>
            <a:r>
              <a:rPr lang="nl-NL" dirty="0" smtClean="0"/>
              <a:t>Belang cliënt moet in dat geval zwaarder wegen dan verplichte bewaartermijn</a:t>
            </a:r>
          </a:p>
          <a:p>
            <a:r>
              <a:rPr lang="nl-NL" dirty="0" smtClean="0"/>
              <a:t>Er zijn uitzonderingen:</a:t>
            </a:r>
          </a:p>
          <a:p>
            <a:pPr>
              <a:buFontTx/>
              <a:buChar char="-"/>
            </a:pPr>
            <a:r>
              <a:rPr lang="nl-NL" dirty="0" smtClean="0"/>
              <a:t>Na gedwongen opname in GGZ-instelling (altijd minimaal 5 jaar bewaarplicht)</a:t>
            </a:r>
          </a:p>
          <a:p>
            <a:pPr>
              <a:buFontTx/>
              <a:buChar char="-"/>
            </a:pPr>
            <a:r>
              <a:rPr lang="nl-NL" dirty="0" smtClean="0"/>
              <a:t>Indien dossier belangrijk is voor wetenschappelijk onderzoek </a:t>
            </a:r>
          </a:p>
          <a:p>
            <a:pPr>
              <a:buFontTx/>
              <a:buChar char="-"/>
            </a:pPr>
            <a:r>
              <a:rPr lang="nl-NL" dirty="0" smtClean="0"/>
              <a:t>Indien gegevens nodig zijn voor evt. vervolgbehandelingen</a:t>
            </a:r>
          </a:p>
          <a:p>
            <a:pPr>
              <a:buFontTx/>
              <a:buChar char="-"/>
            </a:pPr>
            <a:r>
              <a:rPr lang="nl-NL" dirty="0" smtClean="0"/>
              <a:t>Tijdens of bij verwachte rechtszaken of inspectieonderzoek van Volksgezondheid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Bij onenigheid hierover-&gt;klachtencommissie-&gt;rechter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603" y="4530226"/>
            <a:ext cx="4510966" cy="23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Multidisciplinair rapporteren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Vroeger: elke discipline een eigen (papieren) cliëntendossier </a:t>
            </a:r>
          </a:p>
          <a:p>
            <a:r>
              <a:rPr lang="nl-NL" dirty="0" smtClean="0"/>
              <a:t>Digitalisering-&gt;één centraal dossier waarin alle disciplines rapporteren</a:t>
            </a:r>
          </a:p>
          <a:p>
            <a:r>
              <a:rPr lang="nl-NL" dirty="0" smtClean="0"/>
              <a:t>Autorisatie van de diverse rapportages moet door instelling worden afgebakend in het systeem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3449"/>
            <a:ext cx="4467498" cy="32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482</Words>
  <Application>Microsoft Office PowerPoint</Application>
  <PresentationFormat>Breedbeeld</PresentationFormat>
  <Paragraphs>71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Begeleidingsplannen</vt:lpstr>
      <vt:lpstr>3.4 Zorgrapportage</vt:lpstr>
      <vt:lpstr>Juridische inbedding</vt:lpstr>
      <vt:lpstr>Rechten van cliënt rond het eigen dossier</vt:lpstr>
      <vt:lpstr>Inzagerecht (geldt niet voor de delen waarin anderen genoemd worden) </vt:lpstr>
      <vt:lpstr>Wijzigingsrecht</vt:lpstr>
      <vt:lpstr>Kopierecht</vt:lpstr>
      <vt:lpstr>Vernietigingsrecht</vt:lpstr>
      <vt:lpstr>Multidisciplinair rapporteren</vt:lpstr>
      <vt:lpstr>Cirkel van Deming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Begeleidingsplannen</dc:title>
  <dc:creator>Simon Poelman</dc:creator>
  <cp:lastModifiedBy>Simon Poelman</cp:lastModifiedBy>
  <cp:revision>10</cp:revision>
  <dcterms:created xsi:type="dcterms:W3CDTF">2018-10-30T21:51:48Z</dcterms:created>
  <dcterms:modified xsi:type="dcterms:W3CDTF">2018-10-30T23:07:15Z</dcterms:modified>
</cp:coreProperties>
</file>